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9" r:id="rId4"/>
    <p:sldId id="261" r:id="rId5"/>
    <p:sldId id="277" r:id="rId6"/>
    <p:sldId id="278" r:id="rId7"/>
    <p:sldId id="266" r:id="rId8"/>
    <p:sldId id="270" r:id="rId9"/>
    <p:sldId id="259" r:id="rId10"/>
    <p:sldId id="265" r:id="rId11"/>
    <p:sldId id="267" r:id="rId12"/>
    <p:sldId id="268" r:id="rId13"/>
    <p:sldId id="276" r:id="rId14"/>
    <p:sldId id="272" r:id="rId15"/>
    <p:sldId id="273" r:id="rId16"/>
    <p:sldId id="275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06"/>
    <p:restoredTop sz="94582"/>
  </p:normalViewPr>
  <p:slideViewPr>
    <p:cSldViewPr snapToGrid="0" snapToObjects="1">
      <p:cViewPr>
        <p:scale>
          <a:sx n="92" d="100"/>
          <a:sy n="92" d="100"/>
        </p:scale>
        <p:origin x="888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Before Network Tuning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BatchSize 32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5"/>
                <c:pt idx="0">
                  <c:v>#TestCase0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0.88</c:v>
                </c:pt>
                <c:pt idx="3">
                  <c:v>0.05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A8-6B48-AF72-A7CB648F5D0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BatchSize 16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5"/>
                <c:pt idx="0">
                  <c:v>#TestCase0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0.65</c:v>
                </c:pt>
                <c:pt idx="3">
                  <c:v>0.03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CA8-6B48-AF72-A7CB648F5D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9104272"/>
        <c:axId val="1559651616"/>
      </c:barChart>
      <c:catAx>
        <c:axId val="1559104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651616"/>
        <c:crosses val="autoZero"/>
        <c:auto val="1"/>
        <c:lblAlgn val="ctr"/>
        <c:lblOffset val="100"/>
        <c:noMultiLvlLbl val="0"/>
      </c:catAx>
      <c:valAx>
        <c:axId val="1559651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104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After Network Tuning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BatchSize 32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5"/>
                <c:pt idx="0">
                  <c:v>#TestCase0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0.94</c:v>
                </c:pt>
                <c:pt idx="3">
                  <c:v>0.04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33-CE4C-88CD-A93CC1C2A52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BatchSize 16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5"/>
                <c:pt idx="0">
                  <c:v>#TestCase0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0.89</c:v>
                </c:pt>
                <c:pt idx="3">
                  <c:v>0.03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A33-CE4C-88CD-A93CC1C2A5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9104272"/>
        <c:axId val="1559651616"/>
      </c:barChart>
      <c:catAx>
        <c:axId val="1559104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651616"/>
        <c:crosses val="autoZero"/>
        <c:auto val="1"/>
        <c:lblAlgn val="ctr"/>
        <c:lblOffset val="100"/>
        <c:noMultiLvlLbl val="0"/>
      </c:catAx>
      <c:valAx>
        <c:axId val="1559651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104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D80373-41DA-1D4C-86E5-47FFB1F1AC25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E7CEFB-B1CB-8B43-824F-97E9BBDF8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91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E7CEFB-B1CB-8B43-824F-97E9BBDF80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40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E7CEFB-B1CB-8B43-824F-97E9BBDF803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4437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E7CEFB-B1CB-8B43-824F-97E9BBDF803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0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E7CEFB-B1CB-8B43-824F-97E9BBDF803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482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E7CEFB-B1CB-8B43-824F-97E9BBDF803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68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E7CEFB-B1CB-8B43-824F-97E9BBDF803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978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AB00C-F74A-F344-ABB7-87EDDFF8B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7E0DDC-D222-9741-96A3-C2F83466F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5DBD8-2CD6-2847-BF00-2EFE168E2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21CB58-6926-B947-86C8-A88EBC341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B6D47-5C24-074C-B5B3-1FF63ED17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32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074FB-256B-9449-9FED-6559772C4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7FAF4D-92A1-CB40-9C9C-12B3A4D53C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26EFD-CC3B-E243-A64D-BB82DB12B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B5EC7A-A8E7-7347-A27C-5B9679EA8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144E4-6785-C84A-9D9C-7C436408E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4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5A023B-DC5A-F246-BB5E-E1689DDB50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AC4D49-C489-3047-B8D5-1AA5069376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2E384-0CD7-A040-8AAF-A923EBB15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FC0B6-ABBA-634D-B159-81FBA0715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B07FA-1D84-4141-9708-FDBA78847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460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B3028-A9CC-8248-A707-DCF121753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22CEC-E111-E54E-9F90-A25579910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65390-CB37-554B-8A8F-9E43CFC3C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EB063-2B14-254B-8994-A988CA56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9663E-16D0-BF41-BCF9-627BA7168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970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97500-91C1-1B48-B509-126AB8814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D7127-CDB0-014D-843B-64BD75F69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FD94A-8535-BB4D-A880-AAFEBD05A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0D7A4-8449-144A-8BF0-CA1CDC980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1F1A6-ED49-904D-BB1E-76A6F7880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647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D2E91-5475-3049-AACB-4F13CB0C7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EEB65-7E85-D04C-ABD9-FC8565C6AB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7F5AE6-9CEB-F147-82F3-7C4579E59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C9F07-3D0A-9F4F-BE0B-F717DA502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8B8590-3707-A043-B38F-6A3A16DC8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04C81-B354-6E4F-9A5E-E7C9F1CAB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583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81690-4BC4-F344-BFBC-DA4925FB8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360E6-C624-7541-B495-861522A94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4CA52D-239D-AA48-9050-73F0B0191D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618E45-5179-3E48-9881-CD2E972A1A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AF1563-35B4-BB47-86A9-5AB2B7C895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62AFB5-867E-5941-A61F-7A4275001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EE245E-9032-764B-AE7B-2C0618210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BFC4DD-0E07-3C45-B0C8-2C9950DFA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597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7E0C7-E199-1C41-8A38-A599EF778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B404C9-6E58-C44A-9ACA-27183A4A5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0135AC-D780-594B-ACBE-DB1ABF3F1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FEFF86-4642-C54B-BCFF-94FC3C0E9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124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82E641-4865-2446-9983-4E22CC446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15112A-CA63-D849-BFD3-CBC10B0B0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A19758-0D7E-804B-8E4A-85BAF1324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5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38BC0-F44E-9641-90A5-63A08956B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8C526-1521-D64B-A65A-9B092EA6DD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E87881-CF68-1A4D-98E5-845908F5FA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C4CD54-49AF-074B-B9EB-FD0DCD4BD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632D72-8680-5B4D-9D3A-C629726CC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EFABFB-4875-524E-9236-92EBA7794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28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43067-0210-BB45-A97D-2F409BD5E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E375AF-6A88-EE48-8B07-4A08EDCD9D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DE879C-F3F0-A840-81CA-CA27DACBC7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97642-EF9D-FC4D-9386-5E0BB1C4F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5B0C9-928C-8046-A933-659FC1DB2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EFC70-AE93-344D-9AAE-8AC0CE491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445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0485B4-F4A4-0D4F-8974-FF62B7855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6175F-89DC-7245-9AC0-CF17D41B65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87914-64F2-9041-9F05-18894ABC2A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4F410A-CD55-E04A-8B56-19E0C81205F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CDF17-6FCE-9E45-8DA9-2C68514770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B4142-649E-BD49-94DE-EC5D0BB17C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26121-F088-3840-B013-C44DB9544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016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onfluence.eng.vmware.com/pages/viewpage.action?pageId=454087256" TargetMode="External"/><Relationship Id="rId2" Type="http://schemas.openxmlformats.org/officeDocument/2006/relationships/hyperlink" Target="https://confluence.eng.vmware.com/display/NIMBUS/Bitfusion-FlexDirect+Client+and+Server+Installation+and+Usage+Guid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nfluence.eng.vmware.com/pages/viewpage.action?pageId=451860601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4056B-CD5A-0D47-A3B6-444FC5CFAC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4800"/>
            <a:ext cx="9144000" cy="2387600"/>
          </a:xfrm>
        </p:spPr>
        <p:txBody>
          <a:bodyPr>
            <a:normAutofit/>
          </a:bodyPr>
          <a:lstStyle/>
          <a:p>
            <a:r>
              <a:rPr lang="en-US" sz="3200" dirty="0"/>
              <a:t>Remote attach Virtual GPUs for Any AI Application</a:t>
            </a:r>
          </a:p>
        </p:txBody>
      </p:sp>
    </p:spTree>
    <p:extLst>
      <p:ext uri="{BB962C8B-B14F-4D97-AF65-F5344CB8AC3E}">
        <p14:creationId xmlns:p14="http://schemas.microsoft.com/office/powerpoint/2010/main" val="27823838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8B7035-BA97-574E-AC7C-5B0817CE47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7689" y="285306"/>
            <a:ext cx="9856621" cy="4351338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66EBF2-ED0B-7848-BB65-9935768721DF}"/>
              </a:ext>
            </a:extLst>
          </p:cNvPr>
          <p:cNvSpPr txBox="1"/>
          <p:nvPr/>
        </p:nvSpPr>
        <p:spPr>
          <a:xfrm>
            <a:off x="6976253" y="5160124"/>
            <a:ext cx="18713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CUDA Server -&gt; Nvidia Driver -&gt;</a:t>
            </a:r>
          </a:p>
          <a:p>
            <a:r>
              <a:rPr lang="en-US" dirty="0">
                <a:solidFill>
                  <a:srgbClr val="FF0000"/>
                </a:solidFill>
              </a:rPr>
              <a:t>Nvidia GPU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3E0AE87-C40E-2740-BBC7-D8DADC9464DD}"/>
              </a:ext>
            </a:extLst>
          </p:cNvPr>
          <p:cNvSpPr/>
          <p:nvPr/>
        </p:nvSpPr>
        <p:spPr>
          <a:xfrm>
            <a:off x="5468680" y="5575047"/>
            <a:ext cx="1190846" cy="2403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E98A02-6592-B840-8850-8A04CBA4E361}"/>
              </a:ext>
            </a:extLst>
          </p:cNvPr>
          <p:cNvSpPr txBox="1"/>
          <p:nvPr/>
        </p:nvSpPr>
        <p:spPr>
          <a:xfrm>
            <a:off x="3340395" y="5048896"/>
            <a:ext cx="1871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Training Script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Training Data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B03F4D03-CA1F-C24F-B01A-A2069E3D1542}"/>
              </a:ext>
            </a:extLst>
          </p:cNvPr>
          <p:cNvCxnSpPr>
            <a:cxnSpLocks/>
            <a:stCxn id="2" idx="2"/>
            <a:endCxn id="9" idx="3"/>
          </p:cNvCxnSpPr>
          <p:nvPr/>
        </p:nvCxnSpPr>
        <p:spPr>
          <a:xfrm rot="5400000">
            <a:off x="6229735" y="4742923"/>
            <a:ext cx="341652" cy="30227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108EAD2-823B-9B4F-9BA7-E9D7F47439E9}"/>
              </a:ext>
            </a:extLst>
          </p:cNvPr>
          <p:cNvSpPr txBox="1"/>
          <p:nvPr/>
        </p:nvSpPr>
        <p:spPr>
          <a:xfrm>
            <a:off x="3581399" y="6240440"/>
            <a:ext cx="1307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Result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CEF4FF-FF4D-0B4A-951C-0C50FC58A5D7}"/>
              </a:ext>
            </a:extLst>
          </p:cNvPr>
          <p:cNvSpPr/>
          <p:nvPr/>
        </p:nvSpPr>
        <p:spPr>
          <a:xfrm>
            <a:off x="3264196" y="4802550"/>
            <a:ext cx="2023729" cy="18877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4FB5E-BEA4-974F-B89A-5820EE3D86C2}"/>
              </a:ext>
            </a:extLst>
          </p:cNvPr>
          <p:cNvSpPr/>
          <p:nvPr/>
        </p:nvSpPr>
        <p:spPr>
          <a:xfrm>
            <a:off x="6847373" y="4751352"/>
            <a:ext cx="2023729" cy="18877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D123C1-D970-1640-80C0-1CBC65F3CD05}"/>
              </a:ext>
            </a:extLst>
          </p:cNvPr>
          <p:cNvSpPr txBox="1"/>
          <p:nvPr/>
        </p:nvSpPr>
        <p:spPr>
          <a:xfrm>
            <a:off x="3581399" y="4419600"/>
            <a:ext cx="1307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CLIENT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96E07F-623C-EC4B-A328-EBD9D6228BBA}"/>
              </a:ext>
            </a:extLst>
          </p:cNvPr>
          <p:cNvSpPr txBox="1"/>
          <p:nvPr/>
        </p:nvSpPr>
        <p:spPr>
          <a:xfrm>
            <a:off x="7205334" y="4373643"/>
            <a:ext cx="1307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4178714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74B0-0C1C-844E-9B5B-447BFD4CF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FlexDirect</a:t>
            </a:r>
            <a:r>
              <a:rPr lang="en-US" dirty="0"/>
              <a:t> Usage - 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204F5-B624-5B42-B376-EEEAE7BE4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Using GPUs from the Client</a:t>
            </a:r>
          </a:p>
          <a:p>
            <a:pPr lvl="1"/>
            <a:r>
              <a:rPr lang="en-US" dirty="0"/>
              <a:t>$ </a:t>
            </a:r>
            <a:r>
              <a:rPr lang="en-US" dirty="0" err="1"/>
              <a:t>flexdirect</a:t>
            </a:r>
            <a:r>
              <a:rPr lang="en-US" dirty="0"/>
              <a:t> run -n </a:t>
            </a:r>
            <a:r>
              <a:rPr lang="en-US" dirty="0" err="1"/>
              <a:t>num_gpus</a:t>
            </a:r>
            <a:r>
              <a:rPr lang="en-US" dirty="0"/>
              <a:t> [ [-p </a:t>
            </a:r>
            <a:r>
              <a:rPr lang="en-US" dirty="0" err="1"/>
              <a:t>fraction_of_gpu</a:t>
            </a:r>
            <a:r>
              <a:rPr lang="en-US" dirty="0"/>
              <a:t>] | [-m </a:t>
            </a:r>
            <a:r>
              <a:rPr lang="en-US" dirty="0" err="1"/>
              <a:t>memory_per_gpu</a:t>
            </a:r>
            <a:r>
              <a:rPr lang="en-US" dirty="0"/>
              <a:t>] ] &lt;application and arguments&gt;</a:t>
            </a:r>
            <a:endParaRPr lang="en-US" b="1" dirty="0"/>
          </a:p>
          <a:p>
            <a:r>
              <a:rPr lang="en-US" b="1" dirty="0"/>
              <a:t>Running Applications on the Local Server (using Local GPUs)</a:t>
            </a:r>
          </a:p>
          <a:p>
            <a:pPr lvl="1"/>
            <a:r>
              <a:rPr lang="pt" dirty="0" err="1">
                <a:effectLst/>
              </a:rPr>
              <a:t>flexdirect</a:t>
            </a:r>
            <a:r>
              <a:rPr lang="pt" dirty="0">
                <a:effectLst/>
              </a:rPr>
              <a:t> local </a:t>
            </a:r>
            <a:r>
              <a:rPr lang="en-US" dirty="0"/>
              <a:t>&lt;application and arguments&gt;</a:t>
            </a:r>
            <a:endParaRPr lang="en-US" b="1" dirty="0"/>
          </a:p>
          <a:p>
            <a:r>
              <a:rPr lang="en-US" b="1" dirty="0"/>
              <a:t>Reserving GPUs from client</a:t>
            </a:r>
          </a:p>
          <a:p>
            <a:pPr lvl="1"/>
            <a:r>
              <a:rPr lang="en-US" dirty="0" err="1"/>
              <a:t>flexdirect</a:t>
            </a:r>
            <a:r>
              <a:rPr lang="en-US" dirty="0"/>
              <a:t> </a:t>
            </a:r>
            <a:r>
              <a:rPr lang="en-US" dirty="0" err="1"/>
              <a:t>request_gpus</a:t>
            </a:r>
            <a:r>
              <a:rPr lang="en-US" dirty="0"/>
              <a:t> -n 1 -p 0.5 </a:t>
            </a:r>
          </a:p>
          <a:p>
            <a:pPr lvl="1"/>
            <a:r>
              <a:rPr lang="en-US" dirty="0" err="1"/>
              <a:t>flexdirect</a:t>
            </a:r>
            <a:r>
              <a:rPr lang="en-US" dirty="0"/>
              <a:t> client &lt;application and arguments&gt;</a:t>
            </a:r>
            <a:endParaRPr lang="en-US" b="1" dirty="0"/>
          </a:p>
          <a:p>
            <a:r>
              <a:rPr lang="en-US" b="1" dirty="0"/>
              <a:t>Releasing GPUs from client</a:t>
            </a:r>
          </a:p>
          <a:p>
            <a:pPr lvl="1"/>
            <a:r>
              <a:rPr lang="en-US" dirty="0" err="1">
                <a:effectLst/>
              </a:rPr>
              <a:t>flexdirect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release_gpus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15975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4A6AA-E7A3-E94F-8DF0-E3F7B80D6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FlexDirect</a:t>
            </a:r>
            <a:r>
              <a:rPr lang="en-US" dirty="0"/>
              <a:t> Usage -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FC0F7-44C9-9F45-A06C-9C23D0DF7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5660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Dividing GPU Resources by GPU Type from server</a:t>
            </a:r>
          </a:p>
          <a:p>
            <a:pPr lvl="1"/>
            <a:r>
              <a:rPr lang="en-US" dirty="0" err="1">
                <a:effectLst/>
              </a:rPr>
              <a:t>flexdirect</a:t>
            </a:r>
            <a:r>
              <a:rPr lang="en-US" dirty="0">
                <a:effectLst/>
              </a:rPr>
              <a:t> run </a:t>
            </a:r>
            <a:r>
              <a:rPr lang="en-US" dirty="0"/>
              <a:t>-n</a:t>
            </a:r>
            <a:r>
              <a:rPr lang="en-US" dirty="0">
                <a:effectLst/>
              </a:rPr>
              <a:t> </a:t>
            </a:r>
            <a:r>
              <a:rPr lang="en-US" dirty="0"/>
              <a:t>2</a:t>
            </a:r>
            <a:r>
              <a:rPr lang="en-US" dirty="0">
                <a:effectLst/>
              </a:rPr>
              <a:t> </a:t>
            </a:r>
            <a:r>
              <a:rPr lang="en-US" dirty="0"/>
              <a:t>-s</a:t>
            </a:r>
            <a:r>
              <a:rPr lang="en-US" dirty="0">
                <a:effectLst/>
              </a:rPr>
              <a:t> M60_servers.conf  </a:t>
            </a:r>
            <a:r>
              <a:rPr lang="en-US" dirty="0"/>
              <a:t>&lt;application and arguments&gt;</a:t>
            </a:r>
            <a:endParaRPr lang="en-US" b="1" dirty="0"/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endParaRPr lang="en-US" b="1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EE4B7A-0200-824B-836F-20337CFFF4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0843" b="38774"/>
          <a:stretch/>
        </p:blipFill>
        <p:spPr>
          <a:xfrm>
            <a:off x="1443318" y="2328349"/>
            <a:ext cx="2903071" cy="2565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CD1CFD-19BB-E14C-8971-8F75275BA778}"/>
              </a:ext>
            </a:extLst>
          </p:cNvPr>
          <p:cNvSpPr txBox="1"/>
          <p:nvPr/>
        </p:nvSpPr>
        <p:spPr>
          <a:xfrm>
            <a:off x="818777" y="4725169"/>
            <a:ext cx="1134931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Dividing GPU Resources into Multiple Pools from server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" sz="2400" dirty="0" err="1">
                <a:effectLst/>
              </a:rPr>
              <a:t>flexdirect</a:t>
            </a:r>
            <a:r>
              <a:rPr lang="fr" sz="2400" dirty="0">
                <a:effectLst/>
              </a:rPr>
              <a:t> </a:t>
            </a:r>
            <a:r>
              <a:rPr lang="fr" sz="2400" dirty="0" err="1">
                <a:effectLst/>
              </a:rPr>
              <a:t>resource_scheduler</a:t>
            </a:r>
            <a:r>
              <a:rPr lang="fr" sz="2400" dirty="0">
                <a:effectLst/>
              </a:rPr>
              <a:t> </a:t>
            </a:r>
            <a:r>
              <a:rPr lang="fr" sz="2400" dirty="0"/>
              <a:t>--</a:t>
            </a:r>
            <a:r>
              <a:rPr lang="fr" sz="2400" dirty="0" err="1"/>
              <a:t>devices</a:t>
            </a:r>
            <a:r>
              <a:rPr lang="fr" sz="2400" dirty="0">
                <a:effectLst/>
              </a:rPr>
              <a:t> </a:t>
            </a:r>
            <a:r>
              <a:rPr lang="fr" sz="2400" dirty="0"/>
              <a:t>0</a:t>
            </a:r>
            <a:r>
              <a:rPr lang="fr" sz="2400" dirty="0">
                <a:effectLst/>
              </a:rPr>
              <a:t>,1 </a:t>
            </a:r>
            <a:r>
              <a:rPr lang="fr" sz="2400" dirty="0"/>
              <a:t>--</a:t>
            </a:r>
            <a:r>
              <a:rPr lang="fr" sz="2400" dirty="0" err="1"/>
              <a:t>srs_port</a:t>
            </a:r>
            <a:r>
              <a:rPr lang="fr" sz="2400" dirty="0">
                <a:effectLst/>
              </a:rPr>
              <a:t> </a:t>
            </a:r>
            <a:r>
              <a:rPr lang="fr" sz="2400" dirty="0"/>
              <a:t>56001</a:t>
            </a:r>
            <a:r>
              <a:rPr lang="fr" sz="2400" dirty="0">
                <a:effectLst/>
              </a:rPr>
              <a:t> </a:t>
            </a:r>
            <a:r>
              <a:rPr lang="fr" sz="2400" dirty="0"/>
              <a:t>--port</a:t>
            </a:r>
            <a:r>
              <a:rPr lang="fr" sz="2400" dirty="0">
                <a:effectLst/>
              </a:rPr>
              <a:t> </a:t>
            </a:r>
            <a:r>
              <a:rPr lang="fr" sz="2400" dirty="0"/>
              <a:t>56002</a:t>
            </a:r>
            <a:r>
              <a:rPr lang="fr" sz="2400" dirty="0">
                <a:effectLst/>
              </a:rPr>
              <a:t> &amp;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fr" sz="2400" dirty="0" err="1">
                <a:effectLst/>
              </a:rPr>
              <a:t>flexdirect</a:t>
            </a:r>
            <a:r>
              <a:rPr lang="fr" sz="2400" dirty="0">
                <a:effectLst/>
              </a:rPr>
              <a:t> </a:t>
            </a:r>
            <a:r>
              <a:rPr lang="fr" sz="2400" dirty="0" err="1">
                <a:effectLst/>
              </a:rPr>
              <a:t>resource_scheduler</a:t>
            </a:r>
            <a:r>
              <a:rPr lang="fr" sz="2400" dirty="0">
                <a:effectLst/>
              </a:rPr>
              <a:t> </a:t>
            </a:r>
            <a:r>
              <a:rPr lang="fr" sz="2400" dirty="0"/>
              <a:t>--</a:t>
            </a:r>
            <a:r>
              <a:rPr lang="fr" sz="2400" dirty="0" err="1"/>
              <a:t>devices</a:t>
            </a:r>
            <a:r>
              <a:rPr lang="fr" sz="2400" dirty="0">
                <a:effectLst/>
              </a:rPr>
              <a:t> </a:t>
            </a:r>
            <a:r>
              <a:rPr lang="fr" sz="2400" dirty="0"/>
              <a:t>2</a:t>
            </a:r>
            <a:r>
              <a:rPr lang="fr" sz="2400" dirty="0">
                <a:effectLst/>
              </a:rPr>
              <a:t>,3 </a:t>
            </a:r>
            <a:r>
              <a:rPr lang="fr" sz="2400" dirty="0"/>
              <a:t>--</a:t>
            </a:r>
            <a:r>
              <a:rPr lang="fr" sz="2400" dirty="0" err="1"/>
              <a:t>srs_port</a:t>
            </a:r>
            <a:r>
              <a:rPr lang="fr" sz="2400" dirty="0">
                <a:effectLst/>
              </a:rPr>
              <a:t> </a:t>
            </a:r>
            <a:r>
              <a:rPr lang="fr" sz="2400" dirty="0"/>
              <a:t>57001</a:t>
            </a:r>
            <a:r>
              <a:rPr lang="fr" sz="2400" dirty="0">
                <a:effectLst/>
              </a:rPr>
              <a:t> </a:t>
            </a:r>
            <a:r>
              <a:rPr lang="fr" sz="2400" dirty="0"/>
              <a:t>--port</a:t>
            </a:r>
            <a:r>
              <a:rPr lang="fr" sz="2400" dirty="0">
                <a:effectLst/>
              </a:rPr>
              <a:t> </a:t>
            </a:r>
            <a:r>
              <a:rPr lang="fr" sz="2400" dirty="0"/>
              <a:t>57002</a:t>
            </a:r>
            <a:r>
              <a:rPr lang="fr" sz="2400" dirty="0">
                <a:effectLst/>
              </a:rPr>
              <a:t> &amp;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89565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70B84-70F8-8D47-9FE2-FA1084885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Flexdirect vs Network Relationship Experiments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B4B51-0726-514A-BA1A-5DC75C84A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 - Test the network latency on </a:t>
            </a:r>
            <a:r>
              <a:rPr lang="en-US" dirty="0" err="1"/>
              <a:t>FlexDirect</a:t>
            </a:r>
            <a:r>
              <a:rPr lang="en-US" dirty="0"/>
              <a:t> based on the distance between FD Server and FD Client</a:t>
            </a:r>
          </a:p>
          <a:p>
            <a:r>
              <a:rPr lang="en-US" dirty="0"/>
              <a:t>Training Job - </a:t>
            </a:r>
            <a:r>
              <a:rPr lang="en-US" dirty="0" err="1"/>
              <a:t>tf_cnn_benchmark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6D1AF70-46C4-5F43-A272-F9848DC009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603296"/>
              </p:ext>
            </p:extLst>
          </p:nvPr>
        </p:nvGraphicFramePr>
        <p:xfrm>
          <a:off x="997528" y="4265930"/>
          <a:ext cx="4752976" cy="2045970"/>
        </p:xfrm>
        <a:graphic>
          <a:graphicData uri="http://schemas.openxmlformats.org/drawingml/2006/table">
            <a:tbl>
              <a:tblPr/>
              <a:tblGrid>
                <a:gridCol w="2376488">
                  <a:extLst>
                    <a:ext uri="{9D8B030D-6E8A-4147-A177-3AD203B41FA5}">
                      <a16:colId xmlns:a16="http://schemas.microsoft.com/office/drawing/2014/main" val="1512315463"/>
                    </a:ext>
                  </a:extLst>
                </a:gridCol>
                <a:gridCol w="2376488">
                  <a:extLst>
                    <a:ext uri="{9D8B030D-6E8A-4147-A177-3AD203B41FA5}">
                      <a16:colId xmlns:a16="http://schemas.microsoft.com/office/drawing/2014/main" val="10230170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>
                          <a:solidFill>
                            <a:srgbClr val="172B4D"/>
                          </a:solidFill>
                          <a:effectLst/>
                        </a:rPr>
                        <a:t>Host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Dell PowerEdge T320 Hosts</a:t>
                      </a:r>
                    </a:p>
                    <a:p>
                      <a:pPr algn="l" fontAlgn="t"/>
                      <a:r>
                        <a:rPr lang="en-US" dirty="0">
                          <a:effectLst/>
                        </a:rPr>
                        <a:t>4 Intel(R) Xeon(R) CPU E5-2440 v2 @ 1.90GHz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11485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solidFill>
                            <a:srgbClr val="172B4D"/>
                          </a:solidFill>
                          <a:effectLst/>
                        </a:rPr>
                        <a:t>GPU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GeForce GTX 1050 Ti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09103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solidFill>
                            <a:srgbClr val="172B4D"/>
                          </a:solidFill>
                          <a:effectLst/>
                        </a:rPr>
                        <a:t>Interconnections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solidFill>
                            <a:srgbClr val="4C5356"/>
                          </a:solidFill>
                          <a:effectLst/>
                        </a:rPr>
                        <a:t>VMXNET 3</a:t>
                      </a:r>
                      <a:endParaRPr lang="en-US" dirty="0">
                        <a:effectLst/>
                      </a:endParaRP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701250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FDC25A1-C082-924B-8A52-C8013A21F6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087320"/>
              </p:ext>
            </p:extLst>
          </p:nvPr>
        </p:nvGraphicFramePr>
        <p:xfrm>
          <a:off x="7536872" y="3817807"/>
          <a:ext cx="3657600" cy="2720340"/>
        </p:xfrm>
        <a:graphic>
          <a:graphicData uri="http://schemas.openxmlformats.org/drawingml/2006/table">
            <a:tbl>
              <a:tblPr/>
              <a:tblGrid>
                <a:gridCol w="1828800">
                  <a:extLst>
                    <a:ext uri="{9D8B030D-6E8A-4147-A177-3AD203B41FA5}">
                      <a16:colId xmlns:a16="http://schemas.microsoft.com/office/drawing/2014/main" val="168350938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6351100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solidFill>
                            <a:srgbClr val="172B4D"/>
                          </a:solidFill>
                          <a:effectLst/>
                        </a:rPr>
                        <a:t>ESXi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6.7.0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00826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 err="1">
                          <a:solidFill>
                            <a:srgbClr val="172B4D"/>
                          </a:solidFill>
                          <a:effectLst/>
                        </a:rPr>
                        <a:t>FlexDirect</a:t>
                      </a:r>
                      <a:r>
                        <a:rPr lang="en-US" b="1" dirty="0">
                          <a:solidFill>
                            <a:srgbClr val="172B4D"/>
                          </a:solidFill>
                          <a:effectLst/>
                        </a:rPr>
                        <a:t> Version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solidFill>
                            <a:srgbClr val="4C4B4D"/>
                          </a:solidFill>
                          <a:effectLst/>
                        </a:rPr>
                        <a:t>FlexDirect Version fd-1.11.7</a:t>
                      </a:r>
                      <a:endParaRPr lang="en-US">
                        <a:effectLst/>
                      </a:endParaRP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0419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solidFill>
                            <a:srgbClr val="172B4D"/>
                          </a:solidFill>
                          <a:effectLst/>
                        </a:rPr>
                        <a:t>OS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Ubuntu 16.04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12892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solidFill>
                            <a:srgbClr val="172B4D"/>
                          </a:solidFill>
                          <a:effectLst/>
                        </a:rPr>
                        <a:t>Cuda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9.0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07796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solidFill>
                            <a:srgbClr val="172B4D"/>
                          </a:solidFill>
                          <a:effectLst/>
                        </a:rPr>
                        <a:t>Tensorflow-Gpu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>
                          <a:effectLst/>
                        </a:rPr>
                        <a:t>1.12.0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4991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solidFill>
                            <a:srgbClr val="172B4D"/>
                          </a:solidFill>
                          <a:effectLst/>
                        </a:rPr>
                        <a:t>Nvidia Driver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5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430.26</a:t>
                      </a:r>
                    </a:p>
                  </a:txBody>
                  <a:tcPr marL="95250" marR="95250" marT="66675" marB="66675">
                    <a:lnL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1C7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4551639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CD2231BA-D497-6D40-8621-B9CF492AC2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3818" y="359203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69D3C1-84A4-664D-A17B-7AE283DE3355}"/>
              </a:ext>
            </a:extLst>
          </p:cNvPr>
          <p:cNvSpPr txBox="1"/>
          <p:nvPr/>
        </p:nvSpPr>
        <p:spPr>
          <a:xfrm>
            <a:off x="2390343" y="3849225"/>
            <a:ext cx="19673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Hardware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35944-6A7F-3344-81AB-19C88D8D2B81}"/>
              </a:ext>
            </a:extLst>
          </p:cNvPr>
          <p:cNvSpPr txBox="1"/>
          <p:nvPr/>
        </p:nvSpPr>
        <p:spPr>
          <a:xfrm>
            <a:off x="8381999" y="3415027"/>
            <a:ext cx="19673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Software</a:t>
            </a:r>
          </a:p>
        </p:txBody>
      </p:sp>
    </p:spTree>
    <p:extLst>
      <p:ext uri="{BB962C8B-B14F-4D97-AF65-F5344CB8AC3E}">
        <p14:creationId xmlns:p14="http://schemas.microsoft.com/office/powerpoint/2010/main" val="1375452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13090-FEB7-9D4D-8286-F1C54FF32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2E3DDCA-A8BA-584A-B0D8-2390E89E22F1}"/>
              </a:ext>
            </a:extLst>
          </p:cNvPr>
          <p:cNvGrpSpPr/>
          <p:nvPr/>
        </p:nvGrpSpPr>
        <p:grpSpPr>
          <a:xfrm>
            <a:off x="1246914" y="2921172"/>
            <a:ext cx="1482436" cy="1544460"/>
            <a:chOff x="6241472" y="1296155"/>
            <a:chExt cx="1482436" cy="154446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C232C07-4B29-AC42-AFDC-55D4E0467FBE}"/>
                </a:ext>
              </a:extLst>
            </p:cNvPr>
            <p:cNvSpPr/>
            <p:nvPr/>
          </p:nvSpPr>
          <p:spPr>
            <a:xfrm>
              <a:off x="6636328" y="1690688"/>
              <a:ext cx="692727" cy="114992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5BD6594-7D40-6943-A026-38A89212F661}"/>
                </a:ext>
              </a:extLst>
            </p:cNvPr>
            <p:cNvSpPr txBox="1"/>
            <p:nvPr/>
          </p:nvSpPr>
          <p:spPr>
            <a:xfrm>
              <a:off x="6331527" y="1296155"/>
              <a:ext cx="13023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GPU Server</a:t>
              </a:r>
            </a:p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C610BDA-6D52-F64E-B563-F4A784EAA92B}"/>
                </a:ext>
              </a:extLst>
            </p:cNvPr>
            <p:cNvSpPr txBox="1"/>
            <p:nvPr/>
          </p:nvSpPr>
          <p:spPr>
            <a:xfrm>
              <a:off x="6241472" y="2033985"/>
              <a:ext cx="14824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AI Application</a:t>
              </a:r>
            </a:p>
            <a:p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2CF961E-D71D-3948-B5A5-8AA59D68DA8B}"/>
              </a:ext>
            </a:extLst>
          </p:cNvPr>
          <p:cNvGrpSpPr/>
          <p:nvPr/>
        </p:nvGrpSpPr>
        <p:grpSpPr>
          <a:xfrm>
            <a:off x="3592657" y="2775541"/>
            <a:ext cx="3449782" cy="1652882"/>
            <a:chOff x="838200" y="3320578"/>
            <a:chExt cx="3449782" cy="165288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2E785FC-B770-B241-B1A4-8675C5678315}"/>
                </a:ext>
              </a:extLst>
            </p:cNvPr>
            <p:cNvGrpSpPr/>
            <p:nvPr/>
          </p:nvGrpSpPr>
          <p:grpSpPr>
            <a:xfrm>
              <a:off x="838200" y="3429000"/>
              <a:ext cx="1482436" cy="1544460"/>
              <a:chOff x="6241472" y="1296155"/>
              <a:chExt cx="1482436" cy="15444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7EA0A1A-6C58-E144-B2BB-529B8DC0D829}"/>
                  </a:ext>
                </a:extLst>
              </p:cNvPr>
              <p:cNvSpPr/>
              <p:nvPr/>
            </p:nvSpPr>
            <p:spPr>
              <a:xfrm>
                <a:off x="6636328" y="1690688"/>
                <a:ext cx="692727" cy="114992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6D6899C-5942-214D-99DB-2CF4D78B177D}"/>
                  </a:ext>
                </a:extLst>
              </p:cNvPr>
              <p:cNvSpPr txBox="1"/>
              <p:nvPr/>
            </p:nvSpPr>
            <p:spPr>
              <a:xfrm>
                <a:off x="6331527" y="1296155"/>
                <a:ext cx="130232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GPU Server</a:t>
                </a:r>
              </a:p>
              <a:p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F3E65FA-0216-9244-AA87-C5B4F7E7D218}"/>
                  </a:ext>
                </a:extLst>
              </p:cNvPr>
              <p:cNvSpPr txBox="1"/>
              <p:nvPr/>
            </p:nvSpPr>
            <p:spPr>
              <a:xfrm>
                <a:off x="6241472" y="2033985"/>
                <a:ext cx="148243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AI Application</a:t>
                </a:r>
              </a:p>
              <a:p>
                <a:endParaRPr lang="en-US" dirty="0"/>
              </a:p>
            </p:txBody>
          </p:sp>
        </p:grp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F7B8AAF-510A-8449-BBA7-8545131B986C}"/>
                </a:ext>
              </a:extLst>
            </p:cNvPr>
            <p:cNvCxnSpPr/>
            <p:nvPr/>
          </p:nvCxnSpPr>
          <p:spPr>
            <a:xfrm>
              <a:off x="2230582" y="3643744"/>
              <a:ext cx="609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6146B07-8EDB-0C44-BE4A-D22677E6FF66}"/>
                </a:ext>
              </a:extLst>
            </p:cNvPr>
            <p:cNvSpPr txBox="1"/>
            <p:nvPr/>
          </p:nvSpPr>
          <p:spPr>
            <a:xfrm>
              <a:off x="2971800" y="3320578"/>
              <a:ext cx="1316182" cy="64633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/>
                <a:t>FlexDirect</a:t>
              </a:r>
              <a:r>
                <a:rPr lang="en-US" b="1" dirty="0"/>
                <a:t> Server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8914CFC-BF26-1940-B68F-79CA696790D6}"/>
                </a:ext>
              </a:extLst>
            </p:cNvPr>
            <p:cNvCxnSpPr>
              <a:cxnSpLocks/>
            </p:cNvCxnSpPr>
            <p:nvPr/>
          </p:nvCxnSpPr>
          <p:spPr>
            <a:xfrm>
              <a:off x="2230582" y="3643744"/>
              <a:ext cx="609600" cy="72011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F4DD61A-1C59-644F-BB30-215D3D26524D}"/>
                </a:ext>
              </a:extLst>
            </p:cNvPr>
            <p:cNvSpPr txBox="1"/>
            <p:nvPr/>
          </p:nvSpPr>
          <p:spPr>
            <a:xfrm>
              <a:off x="2971800" y="4040695"/>
              <a:ext cx="1316182" cy="64633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/>
                <a:t>FlexDirect</a:t>
              </a:r>
              <a:r>
                <a:rPr lang="en-US" b="1" dirty="0"/>
                <a:t> Client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652B5E6-5260-3048-88EC-614ED53BCB4E}"/>
              </a:ext>
            </a:extLst>
          </p:cNvPr>
          <p:cNvGrpSpPr/>
          <p:nvPr/>
        </p:nvGrpSpPr>
        <p:grpSpPr>
          <a:xfrm>
            <a:off x="8600209" y="2160761"/>
            <a:ext cx="2753591" cy="2813484"/>
            <a:chOff x="5846618" y="1413906"/>
            <a:chExt cx="2753591" cy="2813484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A2FFF60-F2EC-2347-85A6-FD586F150B1D}"/>
                </a:ext>
              </a:extLst>
            </p:cNvPr>
            <p:cNvGrpSpPr/>
            <p:nvPr/>
          </p:nvGrpSpPr>
          <p:grpSpPr>
            <a:xfrm>
              <a:off x="5846618" y="1413906"/>
              <a:ext cx="2753591" cy="2444152"/>
              <a:chOff x="914400" y="2529308"/>
              <a:chExt cx="2753591" cy="2444152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B6C231F2-8EE1-1C42-B941-9A48246E04EF}"/>
                  </a:ext>
                </a:extLst>
              </p:cNvPr>
              <p:cNvGrpSpPr/>
              <p:nvPr/>
            </p:nvGrpSpPr>
            <p:grpSpPr>
              <a:xfrm>
                <a:off x="928255" y="3520499"/>
                <a:ext cx="2542309" cy="1452961"/>
                <a:chOff x="6331527" y="1387654"/>
                <a:chExt cx="2542309" cy="1452961"/>
              </a:xfrm>
            </p:grpSpPr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90C2A125-F3E2-3D42-8FB3-A2D995F07324}"/>
                    </a:ext>
                  </a:extLst>
                </p:cNvPr>
                <p:cNvSpPr/>
                <p:nvPr/>
              </p:nvSpPr>
              <p:spPr>
                <a:xfrm>
                  <a:off x="6636328" y="1690688"/>
                  <a:ext cx="692727" cy="1149927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6A45FA57-D302-EE40-996A-8A390D161A37}"/>
                    </a:ext>
                  </a:extLst>
                </p:cNvPr>
                <p:cNvSpPr txBox="1"/>
                <p:nvPr/>
              </p:nvSpPr>
              <p:spPr>
                <a:xfrm>
                  <a:off x="6331527" y="1387654"/>
                  <a:ext cx="1302327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/>
                    <a:t>GPU Server</a:t>
                  </a:r>
                </a:p>
                <a:p>
                  <a:endParaRPr lang="en-US" dirty="0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263AFD27-5D6C-1C4B-BE0A-4F5F34CDD1D1}"/>
                    </a:ext>
                  </a:extLst>
                </p:cNvPr>
                <p:cNvSpPr txBox="1"/>
                <p:nvPr/>
              </p:nvSpPr>
              <p:spPr>
                <a:xfrm>
                  <a:off x="7391400" y="1979969"/>
                  <a:ext cx="1482436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rgbClr val="FF0000"/>
                      </a:solidFill>
                    </a:rPr>
                    <a:t>AI Application</a:t>
                  </a:r>
                </a:p>
                <a:p>
                  <a:endParaRPr lang="en-US" dirty="0"/>
                </a:p>
              </p:txBody>
            </p:sp>
          </p:grp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83622423-F55F-B44D-A154-89BC83EDE4A4}"/>
                  </a:ext>
                </a:extLst>
              </p:cNvPr>
              <p:cNvCxnSpPr>
                <a:cxnSpLocks/>
                <a:endCxn id="29" idx="0"/>
              </p:cNvCxnSpPr>
              <p:nvPr/>
            </p:nvCxnSpPr>
            <p:spPr>
              <a:xfrm>
                <a:off x="1579419" y="3222583"/>
                <a:ext cx="0" cy="29791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CE07C92D-4A33-244D-ADBE-6BA9FEAE7FEB}"/>
                  </a:ext>
                </a:extLst>
              </p:cNvPr>
              <p:cNvSpPr txBox="1"/>
              <p:nvPr/>
            </p:nvSpPr>
            <p:spPr>
              <a:xfrm>
                <a:off x="914400" y="2543165"/>
                <a:ext cx="1316182" cy="646331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err="1"/>
                  <a:t>FlexDirect</a:t>
                </a:r>
                <a:r>
                  <a:rPr lang="en-US" b="1" dirty="0"/>
                  <a:t> Server</a:t>
                </a: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E62D3BC7-4E37-014C-A0A8-C4E6CFA0BA25}"/>
                  </a:ext>
                </a:extLst>
              </p:cNvPr>
              <p:cNvCxnSpPr>
                <a:cxnSpLocks/>
                <a:stCxn id="34" idx="0"/>
                <a:endCxn id="27" idx="2"/>
              </p:cNvCxnSpPr>
              <p:nvPr/>
            </p:nvCxnSpPr>
            <p:spPr>
              <a:xfrm flipV="1">
                <a:off x="2641024" y="3175639"/>
                <a:ext cx="368876" cy="64789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B1C520E-66D8-FE49-8791-93ECAD975568}"/>
                  </a:ext>
                </a:extLst>
              </p:cNvPr>
              <p:cNvSpPr txBox="1"/>
              <p:nvPr/>
            </p:nvSpPr>
            <p:spPr>
              <a:xfrm>
                <a:off x="2351809" y="2529308"/>
                <a:ext cx="1316182" cy="646331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err="1"/>
                  <a:t>FlexDirect</a:t>
                </a:r>
                <a:r>
                  <a:rPr lang="en-US" b="1" dirty="0"/>
                  <a:t> Client</a:t>
                </a:r>
              </a:p>
            </p:txBody>
          </p:sp>
        </p:grp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C6D8587-CB8C-0446-A265-2BD95CABAF19}"/>
                </a:ext>
              </a:extLst>
            </p:cNvPr>
            <p:cNvSpPr/>
            <p:nvPr/>
          </p:nvSpPr>
          <p:spPr>
            <a:xfrm>
              <a:off x="7226878" y="2708131"/>
              <a:ext cx="692727" cy="114992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099F3A3-7E12-3140-80BA-4AA54B96BFF1}"/>
                </a:ext>
              </a:extLst>
            </p:cNvPr>
            <p:cNvSpPr txBox="1"/>
            <p:nvPr/>
          </p:nvSpPr>
          <p:spPr>
            <a:xfrm>
              <a:off x="5860473" y="3858058"/>
              <a:ext cx="2355272" cy="369332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ESXI</a:t>
              </a: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94AC352E-BB9D-1A49-BA26-BEF838189D3E}"/>
              </a:ext>
            </a:extLst>
          </p:cNvPr>
          <p:cNvSpPr txBox="1"/>
          <p:nvPr/>
        </p:nvSpPr>
        <p:spPr>
          <a:xfrm>
            <a:off x="1084989" y="5304984"/>
            <a:ext cx="1806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#</a:t>
            </a:r>
            <a:r>
              <a:rPr lang="en-US" sz="2400" b="1" dirty="0" err="1"/>
              <a:t>TestCase</a:t>
            </a:r>
            <a:r>
              <a:rPr lang="en-US" sz="2400" b="1" dirty="0"/>
              <a:t> 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32504E6-AED0-F44E-A3AE-5CE6EF33CB08}"/>
              </a:ext>
            </a:extLst>
          </p:cNvPr>
          <p:cNvSpPr txBox="1"/>
          <p:nvPr/>
        </p:nvSpPr>
        <p:spPr>
          <a:xfrm>
            <a:off x="3580538" y="5304984"/>
            <a:ext cx="3461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#</a:t>
            </a:r>
            <a:r>
              <a:rPr lang="en-US" sz="2400" b="1" dirty="0" err="1"/>
              <a:t>TestCase</a:t>
            </a:r>
            <a:r>
              <a:rPr lang="en-US" sz="2400" b="1" dirty="0"/>
              <a:t> 1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1C6AFD2-AC91-A34B-8365-5E1BA28694A6}"/>
              </a:ext>
            </a:extLst>
          </p:cNvPr>
          <p:cNvSpPr txBox="1"/>
          <p:nvPr/>
        </p:nvSpPr>
        <p:spPr>
          <a:xfrm>
            <a:off x="8308393" y="5304984"/>
            <a:ext cx="2798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#</a:t>
            </a:r>
            <a:r>
              <a:rPr lang="en-US" sz="2400" b="1" dirty="0" err="1"/>
              <a:t>TestCase</a:t>
            </a:r>
            <a:r>
              <a:rPr lang="en-US" sz="2400" b="1" dirty="0"/>
              <a:t> 2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8DC0FAD-0CD2-C947-82A4-516D7F23B211}"/>
              </a:ext>
            </a:extLst>
          </p:cNvPr>
          <p:cNvCxnSpPr/>
          <p:nvPr/>
        </p:nvCxnSpPr>
        <p:spPr>
          <a:xfrm>
            <a:off x="3283527" y="2341418"/>
            <a:ext cx="0" cy="2963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14EF4C5-FEF9-0246-B7E7-8E18D1A2971A}"/>
              </a:ext>
            </a:extLst>
          </p:cNvPr>
          <p:cNvCxnSpPr/>
          <p:nvPr/>
        </p:nvCxnSpPr>
        <p:spPr>
          <a:xfrm>
            <a:off x="7966364" y="2262484"/>
            <a:ext cx="0" cy="29635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77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19C49-2C2B-E946-8A93-CA44BFE1E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78109"/>
            <a:ext cx="10515600" cy="1325563"/>
          </a:xfrm>
        </p:spPr>
        <p:txBody>
          <a:bodyPr/>
          <a:lstStyle/>
          <a:p>
            <a:r>
              <a:rPr lang="en-US" dirty="0"/>
              <a:t>Test Case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6428052-29B2-6A4B-A106-68B328551BB1}"/>
              </a:ext>
            </a:extLst>
          </p:cNvPr>
          <p:cNvGrpSpPr/>
          <p:nvPr/>
        </p:nvGrpSpPr>
        <p:grpSpPr>
          <a:xfrm>
            <a:off x="838199" y="2008909"/>
            <a:ext cx="3830782" cy="3311237"/>
            <a:chOff x="838199" y="2008909"/>
            <a:chExt cx="3830782" cy="331123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77E2AD8-C51E-A74C-9BEF-D3C5A131CD9B}"/>
                </a:ext>
              </a:extLst>
            </p:cNvPr>
            <p:cNvGrpSpPr/>
            <p:nvPr/>
          </p:nvGrpSpPr>
          <p:grpSpPr>
            <a:xfrm>
              <a:off x="1366404" y="2525962"/>
              <a:ext cx="2753591" cy="2444152"/>
              <a:chOff x="5846618" y="1413906"/>
              <a:chExt cx="2753591" cy="2444152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62471CFE-D8F6-674D-AC3A-FFC71FC0201E}"/>
                  </a:ext>
                </a:extLst>
              </p:cNvPr>
              <p:cNvGrpSpPr/>
              <p:nvPr/>
            </p:nvGrpSpPr>
            <p:grpSpPr>
              <a:xfrm>
                <a:off x="5846618" y="1413906"/>
                <a:ext cx="2753591" cy="2444152"/>
                <a:chOff x="914400" y="2529308"/>
                <a:chExt cx="2753591" cy="2444152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2FF6D8E8-8BB8-104E-AAF3-CC8B9B70DFF9}"/>
                    </a:ext>
                  </a:extLst>
                </p:cNvPr>
                <p:cNvGrpSpPr/>
                <p:nvPr/>
              </p:nvGrpSpPr>
              <p:grpSpPr>
                <a:xfrm>
                  <a:off x="928255" y="3520499"/>
                  <a:ext cx="2542309" cy="1452961"/>
                  <a:chOff x="6331527" y="1387654"/>
                  <a:chExt cx="2542309" cy="1452961"/>
                </a:xfrm>
              </p:grpSpPr>
              <p:sp>
                <p:nvSpPr>
                  <p:cNvPr id="12" name="Rectangle 11">
                    <a:extLst>
                      <a:ext uri="{FF2B5EF4-FFF2-40B4-BE49-F238E27FC236}">
                        <a16:creationId xmlns:a16="http://schemas.microsoft.com/office/drawing/2014/main" id="{F8D29FC6-E792-BB41-A13E-D179DDDBF439}"/>
                      </a:ext>
                    </a:extLst>
                  </p:cNvPr>
                  <p:cNvSpPr/>
                  <p:nvPr/>
                </p:nvSpPr>
                <p:spPr>
                  <a:xfrm>
                    <a:off x="6636328" y="1690688"/>
                    <a:ext cx="692727" cy="1149927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E46EDFA1-2D56-AE4C-8E6E-E1AD011E4FCE}"/>
                      </a:ext>
                    </a:extLst>
                  </p:cNvPr>
                  <p:cNvSpPr txBox="1"/>
                  <p:nvPr/>
                </p:nvSpPr>
                <p:spPr>
                  <a:xfrm>
                    <a:off x="6331527" y="1387654"/>
                    <a:ext cx="1302327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/>
                      <a:t>GPU Server</a:t>
                    </a:r>
                  </a:p>
                  <a:p>
                    <a:endParaRPr lang="en-US" dirty="0"/>
                  </a:p>
                </p:txBody>
              </p:sp>
              <p:sp>
                <p:nvSpPr>
                  <p:cNvPr id="14" name="TextBox 13">
                    <a:extLst>
                      <a:ext uri="{FF2B5EF4-FFF2-40B4-BE49-F238E27FC236}">
                        <a16:creationId xmlns:a16="http://schemas.microsoft.com/office/drawing/2014/main" id="{7BC04321-22A9-5A4E-98C7-12548D5F36C3}"/>
                      </a:ext>
                    </a:extLst>
                  </p:cNvPr>
                  <p:cNvSpPr txBox="1"/>
                  <p:nvPr/>
                </p:nvSpPr>
                <p:spPr>
                  <a:xfrm>
                    <a:off x="7391400" y="1979969"/>
                    <a:ext cx="1482436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>
                        <a:solidFill>
                          <a:srgbClr val="FF0000"/>
                        </a:solidFill>
                      </a:rPr>
                      <a:t>AI Application</a:t>
                    </a:r>
                  </a:p>
                  <a:p>
                    <a:endParaRPr lang="en-US" dirty="0"/>
                  </a:p>
                </p:txBody>
              </p:sp>
            </p:grpSp>
            <p:cxnSp>
              <p:nvCxnSpPr>
                <p:cNvPr id="8" name="Straight Connector 7">
                  <a:extLst>
                    <a:ext uri="{FF2B5EF4-FFF2-40B4-BE49-F238E27FC236}">
                      <a16:creationId xmlns:a16="http://schemas.microsoft.com/office/drawing/2014/main" id="{E648D09C-E7B0-E942-9C1C-DCDA59AA47D3}"/>
                    </a:ext>
                  </a:extLst>
                </p:cNvPr>
                <p:cNvCxnSpPr>
                  <a:cxnSpLocks/>
                  <a:endCxn id="13" idx="0"/>
                </p:cNvCxnSpPr>
                <p:nvPr/>
              </p:nvCxnSpPr>
              <p:spPr>
                <a:xfrm>
                  <a:off x="1579419" y="3222583"/>
                  <a:ext cx="0" cy="297916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03C0581A-6B92-3C47-8CB1-7E86017FFA99}"/>
                    </a:ext>
                  </a:extLst>
                </p:cNvPr>
                <p:cNvSpPr txBox="1"/>
                <p:nvPr/>
              </p:nvSpPr>
              <p:spPr>
                <a:xfrm>
                  <a:off x="914400" y="2543165"/>
                  <a:ext cx="1316182" cy="646331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err="1"/>
                    <a:t>FlexDirect</a:t>
                  </a:r>
                  <a:r>
                    <a:rPr lang="en-US" b="1" dirty="0"/>
                    <a:t> Server</a:t>
                  </a:r>
                </a:p>
              </p:txBody>
            </p: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B0C11F29-7CEF-BC4F-B86E-CE0609C044A6}"/>
                    </a:ext>
                  </a:extLst>
                </p:cNvPr>
                <p:cNvCxnSpPr>
                  <a:cxnSpLocks/>
                  <a:stCxn id="6" idx="0"/>
                  <a:endCxn id="11" idx="2"/>
                </p:cNvCxnSpPr>
                <p:nvPr/>
              </p:nvCxnSpPr>
              <p:spPr>
                <a:xfrm flipV="1">
                  <a:off x="2641024" y="3175639"/>
                  <a:ext cx="368876" cy="64789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B63AC47B-756E-6F4C-850E-01CA5533D79E}"/>
                    </a:ext>
                  </a:extLst>
                </p:cNvPr>
                <p:cNvSpPr txBox="1"/>
                <p:nvPr/>
              </p:nvSpPr>
              <p:spPr>
                <a:xfrm>
                  <a:off x="2351809" y="2529308"/>
                  <a:ext cx="1316182" cy="646331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err="1"/>
                    <a:t>FlexDirect</a:t>
                  </a:r>
                  <a:r>
                    <a:rPr lang="en-US" b="1" dirty="0"/>
                    <a:t> Client</a:t>
                  </a:r>
                </a:p>
              </p:txBody>
            </p:sp>
          </p:grp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217AFA2-FBA4-BF41-85B1-44B2E2C93B0F}"/>
                  </a:ext>
                </a:extLst>
              </p:cNvPr>
              <p:cNvSpPr/>
              <p:nvPr/>
            </p:nvSpPr>
            <p:spPr>
              <a:xfrm>
                <a:off x="7226878" y="2708131"/>
                <a:ext cx="692727" cy="114992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103F752-F7BF-284B-9AF4-B60865A8E3A2}"/>
                </a:ext>
              </a:extLst>
            </p:cNvPr>
            <p:cNvSpPr/>
            <p:nvPr/>
          </p:nvSpPr>
          <p:spPr>
            <a:xfrm>
              <a:off x="838199" y="2008909"/>
              <a:ext cx="3830782" cy="331123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EFB95F0-085B-F74B-B1B0-654E003F569A}"/>
                </a:ext>
              </a:extLst>
            </p:cNvPr>
            <p:cNvSpPr txBox="1"/>
            <p:nvPr/>
          </p:nvSpPr>
          <p:spPr>
            <a:xfrm>
              <a:off x="838199" y="2119745"/>
              <a:ext cx="11932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Same LAN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4CC682C-288D-F74A-AE24-4778EE8E9181}"/>
              </a:ext>
            </a:extLst>
          </p:cNvPr>
          <p:cNvGrpSpPr/>
          <p:nvPr/>
        </p:nvGrpSpPr>
        <p:grpSpPr>
          <a:xfrm>
            <a:off x="6509904" y="2008908"/>
            <a:ext cx="4419601" cy="3311237"/>
            <a:chOff x="6329795" y="2008908"/>
            <a:chExt cx="4419601" cy="331123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23F7A4B-424E-C948-9FA9-D490E34FE68E}"/>
                </a:ext>
              </a:extLst>
            </p:cNvPr>
            <p:cNvGrpSpPr/>
            <p:nvPr/>
          </p:nvGrpSpPr>
          <p:grpSpPr>
            <a:xfrm>
              <a:off x="6329795" y="2008908"/>
              <a:ext cx="4158096" cy="3311237"/>
              <a:chOff x="838199" y="2008909"/>
              <a:chExt cx="4158096" cy="3311237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B2C4E55A-4785-AF43-9B1E-A37F126F7565}"/>
                  </a:ext>
                </a:extLst>
              </p:cNvPr>
              <p:cNvGrpSpPr/>
              <p:nvPr/>
            </p:nvGrpSpPr>
            <p:grpSpPr>
              <a:xfrm>
                <a:off x="1188892" y="2544257"/>
                <a:ext cx="3807403" cy="2444147"/>
                <a:chOff x="5669106" y="1432201"/>
                <a:chExt cx="3807403" cy="2444147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E8724A57-06C0-8B49-8E2C-7FB049AE995B}"/>
                    </a:ext>
                  </a:extLst>
                </p:cNvPr>
                <p:cNvGrpSpPr/>
                <p:nvPr/>
              </p:nvGrpSpPr>
              <p:grpSpPr>
                <a:xfrm>
                  <a:off x="5669106" y="1432201"/>
                  <a:ext cx="3807403" cy="2430295"/>
                  <a:chOff x="736888" y="2547603"/>
                  <a:chExt cx="3807403" cy="2430295"/>
                </a:xfrm>
              </p:grpSpPr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05A4CDF6-A5D5-BA49-B1C7-28708490BED4}"/>
                      </a:ext>
                    </a:extLst>
                  </p:cNvPr>
                  <p:cNvGrpSpPr/>
                  <p:nvPr/>
                </p:nvGrpSpPr>
                <p:grpSpPr>
                  <a:xfrm>
                    <a:off x="750743" y="3524937"/>
                    <a:ext cx="3793548" cy="1452961"/>
                    <a:chOff x="6154015" y="1392092"/>
                    <a:chExt cx="3793548" cy="1452961"/>
                  </a:xfrm>
                </p:grpSpPr>
                <p:sp>
                  <p:nvSpPr>
                    <p:cNvPr id="29" name="Rectangle 28">
                      <a:extLst>
                        <a:ext uri="{FF2B5EF4-FFF2-40B4-BE49-F238E27FC236}">
                          <a16:creationId xmlns:a16="http://schemas.microsoft.com/office/drawing/2014/main" id="{52FFC0DA-B4EC-A44D-81CF-8A6909D907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58816" y="1695126"/>
                      <a:ext cx="692727" cy="1149927"/>
                    </a:xfrm>
                    <a:prstGeom prst="rect">
                      <a:avLst/>
                    </a:prstGeom>
                    <a:noFill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0" name="TextBox 29">
                      <a:extLst>
                        <a:ext uri="{FF2B5EF4-FFF2-40B4-BE49-F238E27FC236}">
                          <a16:creationId xmlns:a16="http://schemas.microsoft.com/office/drawing/2014/main" id="{D10F9947-76F0-8445-80E2-E30A261C69E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154015" y="1392092"/>
                      <a:ext cx="1302327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b="1" dirty="0"/>
                        <a:t>GPU Server</a:t>
                      </a:r>
                    </a:p>
                    <a:p>
                      <a:endParaRPr lang="en-US" dirty="0"/>
                    </a:p>
                  </p:txBody>
                </p:sp>
                <p:sp>
                  <p:nvSpPr>
                    <p:cNvPr id="31" name="TextBox 30">
                      <a:extLst>
                        <a:ext uri="{FF2B5EF4-FFF2-40B4-BE49-F238E27FC236}">
                          <a16:creationId xmlns:a16="http://schemas.microsoft.com/office/drawing/2014/main" id="{005014B3-4288-3E4D-906F-AA6B887C6BD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465127" y="2019849"/>
                      <a:ext cx="1482436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AI Application</a:t>
                      </a:r>
                    </a:p>
                    <a:p>
                      <a:endParaRPr lang="en-US" dirty="0"/>
                    </a:p>
                  </p:txBody>
                </p:sp>
              </p:grp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75FD01F5-B363-7C40-B64B-8E65FA1858C4}"/>
                      </a:ext>
                    </a:extLst>
                  </p:cNvPr>
                  <p:cNvCxnSpPr>
                    <a:cxnSpLocks/>
                    <a:endCxn id="30" idx="0"/>
                  </p:cNvCxnSpPr>
                  <p:nvPr/>
                </p:nvCxnSpPr>
                <p:spPr>
                  <a:xfrm>
                    <a:off x="1401907" y="3227021"/>
                    <a:ext cx="0" cy="297916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5E1BEA27-EB10-544B-A43C-C624C598E006}"/>
                      </a:ext>
                    </a:extLst>
                  </p:cNvPr>
                  <p:cNvSpPr txBox="1"/>
                  <p:nvPr/>
                </p:nvSpPr>
                <p:spPr>
                  <a:xfrm>
                    <a:off x="736888" y="2547603"/>
                    <a:ext cx="1316182" cy="646331"/>
                  </a:xfrm>
                  <a:prstGeom prst="rect">
                    <a:avLst/>
                  </a:prstGeom>
                  <a:noFill/>
                  <a:ln>
                    <a:solidFill>
                      <a:schemeClr val="accent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 err="1"/>
                      <a:t>FlexDirect</a:t>
                    </a:r>
                    <a:r>
                      <a:rPr lang="en-US" b="1" dirty="0"/>
                      <a:t> Server</a:t>
                    </a:r>
                  </a:p>
                </p:txBody>
              </p: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637FDD25-C316-F049-AD79-FF578BD8232F}"/>
                      </a:ext>
                    </a:extLst>
                  </p:cNvPr>
                  <p:cNvCxnSpPr>
                    <a:cxnSpLocks/>
                    <a:stCxn id="23" idx="0"/>
                    <a:endCxn id="28" idx="2"/>
                  </p:cNvCxnSpPr>
                  <p:nvPr/>
                </p:nvCxnSpPr>
                <p:spPr>
                  <a:xfrm flipV="1">
                    <a:off x="3803073" y="3207786"/>
                    <a:ext cx="5195" cy="634037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E361B398-B478-8341-A9C9-C4FA810C0E3F}"/>
                      </a:ext>
                    </a:extLst>
                  </p:cNvPr>
                  <p:cNvSpPr txBox="1"/>
                  <p:nvPr/>
                </p:nvSpPr>
                <p:spPr>
                  <a:xfrm>
                    <a:off x="3150177" y="2561455"/>
                    <a:ext cx="1316182" cy="646331"/>
                  </a:xfrm>
                  <a:prstGeom prst="rect">
                    <a:avLst/>
                  </a:prstGeom>
                  <a:noFill/>
                  <a:ln>
                    <a:solidFill>
                      <a:schemeClr val="accent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b="1" dirty="0" err="1"/>
                      <a:t>FlexDirect</a:t>
                    </a:r>
                    <a:r>
                      <a:rPr lang="en-US" b="1" dirty="0"/>
                      <a:t> Client</a:t>
                    </a:r>
                  </a:p>
                </p:txBody>
              </p:sp>
            </p:grp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4BCD7507-3BC6-7941-B3BA-33993E8BF7A7}"/>
                    </a:ext>
                  </a:extLst>
                </p:cNvPr>
                <p:cNvSpPr/>
                <p:nvPr/>
              </p:nvSpPr>
              <p:spPr>
                <a:xfrm>
                  <a:off x="8388927" y="2726421"/>
                  <a:ext cx="692727" cy="1149927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39B4BF7-4573-D54D-8643-DB98717B1323}"/>
                  </a:ext>
                </a:extLst>
              </p:cNvPr>
              <p:cNvSpPr/>
              <p:nvPr/>
            </p:nvSpPr>
            <p:spPr>
              <a:xfrm>
                <a:off x="838199" y="2008909"/>
                <a:ext cx="2083377" cy="3311237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BE28AB6-4E40-9241-8CD5-5B4A95175884}"/>
                  </a:ext>
                </a:extLst>
              </p:cNvPr>
              <p:cNvSpPr txBox="1"/>
              <p:nvPr/>
            </p:nvSpPr>
            <p:spPr>
              <a:xfrm>
                <a:off x="838199" y="2119745"/>
                <a:ext cx="11932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WCDC</a:t>
                </a:r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FA779AE-F215-6F4C-BB9A-427AFB281708}"/>
                </a:ext>
              </a:extLst>
            </p:cNvPr>
            <p:cNvSpPr/>
            <p:nvPr/>
          </p:nvSpPr>
          <p:spPr>
            <a:xfrm>
              <a:off x="8666019" y="2008908"/>
              <a:ext cx="2083377" cy="331123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2DE7C62-19C0-CA40-AFB7-4F3607AAEC77}"/>
                </a:ext>
              </a:extLst>
            </p:cNvPr>
            <p:cNvSpPr txBox="1"/>
            <p:nvPr/>
          </p:nvSpPr>
          <p:spPr>
            <a:xfrm>
              <a:off x="8666019" y="2119744"/>
              <a:ext cx="11932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Shanghai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EAD8F40B-6E0D-E845-8858-DD6256CC9957}"/>
              </a:ext>
            </a:extLst>
          </p:cNvPr>
          <p:cNvSpPr txBox="1"/>
          <p:nvPr/>
        </p:nvSpPr>
        <p:spPr>
          <a:xfrm>
            <a:off x="838199" y="5651149"/>
            <a:ext cx="3461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#</a:t>
            </a:r>
            <a:r>
              <a:rPr lang="en-US" sz="2400" b="1" dirty="0" err="1"/>
              <a:t>TestCase</a:t>
            </a:r>
            <a:r>
              <a:rPr lang="en-US" sz="2400" b="1" dirty="0"/>
              <a:t> 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3573113-577F-BA41-88B0-673DE77A8EE3}"/>
              </a:ext>
            </a:extLst>
          </p:cNvPr>
          <p:cNvSpPr txBox="1"/>
          <p:nvPr/>
        </p:nvSpPr>
        <p:spPr>
          <a:xfrm>
            <a:off x="7025119" y="5651149"/>
            <a:ext cx="3461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#</a:t>
            </a:r>
            <a:r>
              <a:rPr lang="en-US" sz="2400" b="1" dirty="0" err="1"/>
              <a:t>TestCase</a:t>
            </a:r>
            <a:r>
              <a:rPr lang="en-US" sz="2400" b="1" dirty="0"/>
              <a:t> 4</a:t>
            </a:r>
          </a:p>
        </p:txBody>
      </p:sp>
    </p:spTree>
    <p:extLst>
      <p:ext uri="{BB962C8B-B14F-4D97-AF65-F5344CB8AC3E}">
        <p14:creationId xmlns:p14="http://schemas.microsoft.com/office/powerpoint/2010/main" val="505796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BBD03-14B6-1B4C-9AE7-4E6EC052D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64A04BC8-11B2-004B-9DB4-1003277C30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6987555"/>
              </p:ext>
            </p:extLst>
          </p:nvPr>
        </p:nvGraphicFramePr>
        <p:xfrm>
          <a:off x="838200" y="1825625"/>
          <a:ext cx="4426527" cy="40764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ontent Placeholder 8">
            <a:extLst>
              <a:ext uri="{FF2B5EF4-FFF2-40B4-BE49-F238E27FC236}">
                <a16:creationId xmlns:a16="http://schemas.microsoft.com/office/drawing/2014/main" id="{8B397E44-8345-E24E-8823-B9F5EE933E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0127983"/>
              </p:ext>
            </p:extLst>
          </p:nvPr>
        </p:nvGraphicFramePr>
        <p:xfrm>
          <a:off x="6927275" y="1825624"/>
          <a:ext cx="4426527" cy="40764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DD16E3DC-ADC9-9A43-8F4D-CEFF401B7563}"/>
              </a:ext>
            </a:extLst>
          </p:cNvPr>
          <p:cNvSpPr txBox="1"/>
          <p:nvPr/>
        </p:nvSpPr>
        <p:spPr>
          <a:xfrm>
            <a:off x="2464377" y="2690676"/>
            <a:ext cx="6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0.88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73297B-7836-694F-B4B4-F8C337953F13}"/>
              </a:ext>
            </a:extLst>
          </p:cNvPr>
          <p:cNvSpPr txBox="1"/>
          <p:nvPr/>
        </p:nvSpPr>
        <p:spPr>
          <a:xfrm>
            <a:off x="2712026" y="3151535"/>
            <a:ext cx="6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0.65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0B54DB-4DAD-1A48-B5EB-71019EF4BB45}"/>
              </a:ext>
            </a:extLst>
          </p:cNvPr>
          <p:cNvSpPr txBox="1"/>
          <p:nvPr/>
        </p:nvSpPr>
        <p:spPr>
          <a:xfrm>
            <a:off x="8617526" y="2506010"/>
            <a:ext cx="6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0.94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D75FEC-528E-AF42-8D63-D65E0AE54A7D}"/>
              </a:ext>
            </a:extLst>
          </p:cNvPr>
          <p:cNvSpPr txBox="1"/>
          <p:nvPr/>
        </p:nvSpPr>
        <p:spPr>
          <a:xfrm>
            <a:off x="8956962" y="2798952"/>
            <a:ext cx="6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0.89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3D0D8F57-6C2C-BB46-A79C-384199324ACB}"/>
              </a:ext>
            </a:extLst>
          </p:cNvPr>
          <p:cNvSpPr/>
          <p:nvPr/>
        </p:nvSpPr>
        <p:spPr>
          <a:xfrm>
            <a:off x="5420585" y="3168284"/>
            <a:ext cx="1271159" cy="4754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25ED70-BDB6-0743-8254-8BAA0FE4B6E3}"/>
              </a:ext>
            </a:extLst>
          </p:cNvPr>
          <p:cNvSpPr txBox="1"/>
          <p:nvPr/>
        </p:nvSpPr>
        <p:spPr>
          <a:xfrm>
            <a:off x="5264725" y="2244954"/>
            <a:ext cx="1769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VM Latency Sensitivity</a:t>
            </a:r>
          </a:p>
          <a:p>
            <a:r>
              <a:rPr lang="en-US" dirty="0"/>
              <a:t>Normal -&gt; High</a:t>
            </a:r>
          </a:p>
        </p:txBody>
      </p:sp>
    </p:spTree>
    <p:extLst>
      <p:ext uri="{BB962C8B-B14F-4D97-AF65-F5344CB8AC3E}">
        <p14:creationId xmlns:p14="http://schemas.microsoft.com/office/powerpoint/2010/main" val="39249470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77E49-C456-3A48-8E53-C47FEFF11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45789-A3F1-A94D-A287-CC63D597F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730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Bitfusion-FlexDirect Client and Server Installation and Usage Guide</a:t>
            </a:r>
          </a:p>
          <a:p>
            <a:pPr lvl="1"/>
            <a:r>
              <a:rPr lang="en-US" dirty="0">
                <a:hlinkClick r:id="rId2"/>
              </a:rPr>
              <a:t>https://confluence.eng.vmware.com/display/NIMBUS/Bitfusion-FlexDirect+Client+and+Server+Installation+and+Usage+Guide</a:t>
            </a:r>
            <a:endParaRPr lang="en-US" dirty="0"/>
          </a:p>
          <a:p>
            <a:r>
              <a:rPr lang="en-US" dirty="0" err="1"/>
              <a:t>Bitfusion</a:t>
            </a:r>
            <a:r>
              <a:rPr lang="en-US" dirty="0"/>
              <a:t> </a:t>
            </a:r>
            <a:r>
              <a:rPr lang="en-US" dirty="0" err="1"/>
              <a:t>Flexdirect</a:t>
            </a:r>
            <a:r>
              <a:rPr lang="en-US" dirty="0"/>
              <a:t> vs Network Relationship Experiments (</a:t>
            </a:r>
            <a:r>
              <a:rPr lang="en-US" dirty="0" err="1"/>
              <a:t>tf_cnn_benchmark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3"/>
              </a:rPr>
              <a:t>https://confluence.eng.vmware.com/pages/viewpage.action?pageId=454087256</a:t>
            </a:r>
            <a:endParaRPr lang="en-US" dirty="0"/>
          </a:p>
          <a:p>
            <a:r>
              <a:rPr lang="en-US" dirty="0"/>
              <a:t>Bitfusion Flexdirect vs Network Relationship Experiments (</a:t>
            </a:r>
            <a:r>
              <a:rPr lang="en-US" dirty="0" err="1"/>
              <a:t>Mnist</a:t>
            </a:r>
            <a:r>
              <a:rPr lang="en-US" dirty="0"/>
              <a:t>)</a:t>
            </a:r>
          </a:p>
          <a:p>
            <a:pPr lvl="1"/>
            <a:r>
              <a:rPr lang="en-US" dirty="0">
                <a:hlinkClick r:id="rId4"/>
              </a:rPr>
              <a:t>https://confluence.eng.vmware.com/pages/viewpage.action?pageId=451860601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826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3FD1-36AD-A94D-8369-4770AB79B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177" y="378572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Drawbacks on Traditional GPUs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82451-F9F7-E74E-99B5-4305D1934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 to predict the number of users, training and testing time</a:t>
            </a:r>
          </a:p>
          <a:p>
            <a:pPr lvl="1"/>
            <a:r>
              <a:rPr lang="en-US" dirty="0"/>
              <a:t>Results in difficulties to share GPUs across developers</a:t>
            </a:r>
          </a:p>
          <a:p>
            <a:r>
              <a:rPr lang="en-US" dirty="0"/>
              <a:t>GPU upgrade cycles can be frequent</a:t>
            </a:r>
          </a:p>
          <a:p>
            <a:pPr lvl="1"/>
            <a:r>
              <a:rPr lang="en-US" dirty="0"/>
              <a:t>Results in different capacity and efficiency of GPUs within same organization</a:t>
            </a:r>
          </a:p>
          <a:p>
            <a:r>
              <a:rPr lang="en-US" dirty="0"/>
              <a:t>GPU are isolated entities, independently administered</a:t>
            </a:r>
          </a:p>
          <a:p>
            <a:pPr lvl="1"/>
            <a:r>
              <a:rPr lang="en-US" dirty="0"/>
              <a:t>Causes GPUs to be unused or underutilized for long periods of time</a:t>
            </a:r>
          </a:p>
          <a:p>
            <a:r>
              <a:rPr lang="en-US" dirty="0"/>
              <a:t>Running Task with fixed number of GPUs </a:t>
            </a:r>
          </a:p>
          <a:p>
            <a:pPr lvl="1"/>
            <a:r>
              <a:rPr lang="en-US" dirty="0"/>
              <a:t>Results in resource waste</a:t>
            </a:r>
          </a:p>
        </p:txBody>
      </p:sp>
    </p:spTree>
    <p:extLst>
      <p:ext uri="{BB962C8B-B14F-4D97-AF65-F5344CB8AC3E}">
        <p14:creationId xmlns:p14="http://schemas.microsoft.com/office/powerpoint/2010/main" val="1612329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F02D9-D75C-4B44-B459-44A88DE7F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FlexDirect</a:t>
            </a:r>
            <a:r>
              <a:rPr lang="en-US" dirty="0"/>
              <a:t> Provides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205EC-DDBF-0143-AF36-183025D29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Dynamically attaches and detaches GPUs to remote workloads in real-time</a:t>
            </a:r>
          </a:p>
          <a:p>
            <a:r>
              <a:rPr lang="en-US" dirty="0"/>
              <a:t>An Unified Compute Resource Pool </a:t>
            </a:r>
          </a:p>
          <a:p>
            <a:pPr lvl="1"/>
            <a:r>
              <a:rPr lang="en-US" dirty="0"/>
              <a:t>The aggregation of GPUs from multiple systems</a:t>
            </a:r>
          </a:p>
          <a:p>
            <a:r>
              <a:rPr lang="en-US" dirty="0"/>
              <a:t>Slice and Aggregate GPUs to </a:t>
            </a:r>
            <a:r>
              <a:rPr lang="en-US" dirty="0" err="1"/>
              <a:t>vGPUs</a:t>
            </a:r>
            <a:r>
              <a:rPr lang="en-US" dirty="0"/>
              <a:t> of any size </a:t>
            </a:r>
          </a:p>
          <a:p>
            <a:r>
              <a:rPr lang="en-US" dirty="0"/>
              <a:t>Management on the GPUs</a:t>
            </a:r>
          </a:p>
          <a:p>
            <a:pPr lvl="1"/>
            <a:r>
              <a:rPr lang="en-US" dirty="0"/>
              <a:t>Maintaining policies for clients</a:t>
            </a:r>
          </a:p>
          <a:p>
            <a:pPr lvl="1"/>
            <a:r>
              <a:rPr lang="en-US" dirty="0"/>
              <a:t>Idle timeouts</a:t>
            </a:r>
          </a:p>
          <a:p>
            <a:r>
              <a:rPr lang="en-US" dirty="0"/>
              <a:t>Analytics tool to measure GPU utilization over time 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212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61874C78-AB62-2A48-B2CC-DAFCED5992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565" b="71185"/>
          <a:stretch/>
        </p:blipFill>
        <p:spPr>
          <a:xfrm>
            <a:off x="605117" y="2106023"/>
            <a:ext cx="4753818" cy="1035424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5C9FC87-335D-7143-9594-228E39E71B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67" b="29758"/>
          <a:stretch/>
        </p:blipFill>
        <p:spPr>
          <a:xfrm>
            <a:off x="605117" y="3815601"/>
            <a:ext cx="4753818" cy="1667436"/>
          </a:xfrm>
          <a:prstGeom prst="rect">
            <a:avLst/>
          </a:prstGeo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CB92DC31-9D61-F74D-8049-196874A051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719"/>
          <a:stretch/>
        </p:blipFill>
        <p:spPr>
          <a:xfrm>
            <a:off x="6833065" y="1206360"/>
            <a:ext cx="4753818" cy="1325563"/>
          </a:xfrm>
          <a:prstGeom prst="rect">
            <a:avLst/>
          </a:prstGeom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669FB531-6198-AB43-9529-4EC564D2D0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607" b="52557"/>
          <a:stretch/>
        </p:blipFill>
        <p:spPr>
          <a:xfrm>
            <a:off x="6833065" y="2798015"/>
            <a:ext cx="4753818" cy="1261969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C880844A-F5A9-E240-A8CB-8D6F849E29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259" b="7065"/>
          <a:stretch/>
        </p:blipFill>
        <p:spPr>
          <a:xfrm>
            <a:off x="6833067" y="4592167"/>
            <a:ext cx="4753818" cy="16674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84630D5-BF7C-0B43-BB87-35D007DFC4BD}"/>
              </a:ext>
            </a:extLst>
          </p:cNvPr>
          <p:cNvSpPr txBox="1"/>
          <p:nvPr/>
        </p:nvSpPr>
        <p:spPr>
          <a:xfrm>
            <a:off x="295835" y="598397"/>
            <a:ext cx="4921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Aggregation</a:t>
            </a:r>
            <a:r>
              <a:rPr lang="en-US" b="1" dirty="0"/>
              <a:t> of GPUs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B9D27A-93CD-7E44-9031-CA1FA41D5A45}"/>
              </a:ext>
            </a:extLst>
          </p:cNvPr>
          <p:cNvSpPr txBox="1"/>
          <p:nvPr/>
        </p:nvSpPr>
        <p:spPr>
          <a:xfrm>
            <a:off x="6665259" y="598397"/>
            <a:ext cx="4921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Slicing of GPUs</a:t>
            </a:r>
          </a:p>
        </p:txBody>
      </p:sp>
    </p:spTree>
    <p:extLst>
      <p:ext uri="{BB962C8B-B14F-4D97-AF65-F5344CB8AC3E}">
        <p14:creationId xmlns:p14="http://schemas.microsoft.com/office/powerpoint/2010/main" val="2849047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154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022B856E-94FB-2441-9F04-4E588FECE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467" y="1329776"/>
            <a:ext cx="10905066" cy="419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45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735BDC9-CBD7-184C-9D52-B63270CB7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115" y="3045133"/>
            <a:ext cx="5294716" cy="767733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6EEBD2D-08AC-E54C-9F3B-BA9A3F7FD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165" y="2932619"/>
            <a:ext cx="5294715" cy="992759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B981F089-B6B8-6C45-9C07-9F6FADC8D387}"/>
              </a:ext>
            </a:extLst>
          </p:cNvPr>
          <p:cNvSpPr/>
          <p:nvPr/>
        </p:nvSpPr>
        <p:spPr>
          <a:xfrm>
            <a:off x="5920415" y="3314697"/>
            <a:ext cx="405920" cy="2286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14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2DB66-9404-6B4E-B486-AF6174ED7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FlexDirect</a:t>
            </a:r>
            <a:r>
              <a:rPr lang="en-US" dirty="0"/>
              <a:t> Cluster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02C59-D6A7-7B46-93D5-812BD1BF8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Application Instance (Client)</a:t>
            </a:r>
          </a:p>
          <a:p>
            <a:pPr lvl="1"/>
            <a:r>
              <a:rPr lang="en-US" dirty="0"/>
              <a:t>Run AI application. </a:t>
            </a:r>
          </a:p>
          <a:p>
            <a:pPr lvl="1"/>
            <a:r>
              <a:rPr lang="en-US" dirty="0"/>
              <a:t>It can be a GPU instance, but it is not required that it be.</a:t>
            </a:r>
          </a:p>
          <a:p>
            <a:r>
              <a:rPr lang="en-US" b="1" dirty="0"/>
              <a:t>GPU Instance (Server)</a:t>
            </a:r>
          </a:p>
          <a:p>
            <a:pPr lvl="1"/>
            <a:r>
              <a:rPr lang="en-US" dirty="0"/>
              <a:t>The machines which provide GPU resources to the cluster.</a:t>
            </a:r>
          </a:p>
          <a:p>
            <a:r>
              <a:rPr lang="en-US" dirty="0"/>
              <a:t>Connects any GPU remotely, over Ethernet or NIC to resource pools</a:t>
            </a:r>
          </a:p>
          <a:p>
            <a:r>
              <a:rPr lang="en-US" dirty="0"/>
              <a:t>Works with existing bare metal, virtual machine (VM), Hypervisor, container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854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C4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83B0CF-0521-EB44-A2E1-3486483D2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360" y="643467"/>
            <a:ext cx="6105279" cy="55710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2D90C2-2DA6-3E41-9C1B-FA7DB7B18C1E}"/>
              </a:ext>
            </a:extLst>
          </p:cNvPr>
          <p:cNvSpPr txBox="1"/>
          <p:nvPr/>
        </p:nvSpPr>
        <p:spPr>
          <a:xfrm>
            <a:off x="477011" y="966195"/>
            <a:ext cx="28238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Nvidia-driver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Cuda</a:t>
            </a:r>
            <a:r>
              <a:rPr lang="en-US" dirty="0"/>
              <a:t> Run-Time Library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Cuda</a:t>
            </a:r>
            <a:r>
              <a:rPr lang="en-US" dirty="0"/>
              <a:t> Developer Library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Servers.conf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5BE3A2-6842-7147-8962-3D0D65E47FE8}"/>
              </a:ext>
            </a:extLst>
          </p:cNvPr>
          <p:cNvSpPr txBox="1"/>
          <p:nvPr/>
        </p:nvSpPr>
        <p:spPr>
          <a:xfrm>
            <a:off x="477011" y="4654070"/>
            <a:ext cx="28238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err="1"/>
              <a:t>Tensorflow</a:t>
            </a:r>
            <a:r>
              <a:rPr lang="en-US" dirty="0"/>
              <a:t> </a:t>
            </a:r>
            <a:r>
              <a:rPr lang="en-US" dirty="0" err="1"/>
              <a:t>Gpu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Cuda</a:t>
            </a:r>
            <a:r>
              <a:rPr lang="en-US" dirty="0"/>
              <a:t> Run-Time Library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Cuda</a:t>
            </a:r>
            <a:r>
              <a:rPr lang="en-US" dirty="0"/>
              <a:t> Developer Library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Servers.conf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240D68-4285-0443-8979-14DB179DA7AA}"/>
              </a:ext>
            </a:extLst>
          </p:cNvPr>
          <p:cNvSpPr txBox="1"/>
          <p:nvPr/>
        </p:nvSpPr>
        <p:spPr>
          <a:xfrm>
            <a:off x="778551" y="2443523"/>
            <a:ext cx="1963270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Servers.conf</a:t>
            </a:r>
            <a:endParaRPr lang="en-US" b="1" dirty="0"/>
          </a:p>
          <a:p>
            <a:pPr algn="ctr"/>
            <a:endParaRPr lang="en-US" dirty="0"/>
          </a:p>
          <a:p>
            <a:r>
              <a:rPr lang="en-US" dirty="0"/>
              <a:t>#Server1</a:t>
            </a:r>
          </a:p>
          <a:p>
            <a:r>
              <a:rPr lang="en-US" dirty="0"/>
              <a:t>192.168.1.31</a:t>
            </a:r>
          </a:p>
          <a:p>
            <a:r>
              <a:rPr lang="en-US" dirty="0"/>
              <a:t>#Server2</a:t>
            </a:r>
          </a:p>
          <a:p>
            <a:r>
              <a:rPr lang="en-US" dirty="0"/>
              <a:t>192.168.1.32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D98FAE-B188-3B4E-9A36-009F2279251E}"/>
              </a:ext>
            </a:extLst>
          </p:cNvPr>
          <p:cNvSpPr txBox="1"/>
          <p:nvPr/>
        </p:nvSpPr>
        <p:spPr>
          <a:xfrm>
            <a:off x="2566348" y="480060"/>
            <a:ext cx="3511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FlexDirect</a:t>
            </a:r>
            <a:r>
              <a:rPr lang="en-US" b="1" dirty="0"/>
              <a:t>-Server Installation Script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FBD435-FD0F-6F43-9518-3FBE1ECE2F6F}"/>
              </a:ext>
            </a:extLst>
          </p:cNvPr>
          <p:cNvSpPr txBox="1"/>
          <p:nvPr/>
        </p:nvSpPr>
        <p:spPr>
          <a:xfrm>
            <a:off x="2713704" y="6046812"/>
            <a:ext cx="3511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FlexDirect</a:t>
            </a:r>
            <a:r>
              <a:rPr lang="en-US" b="1" dirty="0"/>
              <a:t>-Client Installation Script</a:t>
            </a:r>
          </a:p>
        </p:txBody>
      </p:sp>
    </p:spTree>
    <p:extLst>
      <p:ext uri="{BB962C8B-B14F-4D97-AF65-F5344CB8AC3E}">
        <p14:creationId xmlns:p14="http://schemas.microsoft.com/office/powerpoint/2010/main" val="1259646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6A016-3F7F-6D42-8248-C2CA5D791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</a:t>
            </a:r>
            <a:r>
              <a:rPr lang="en-US" dirty="0" err="1"/>
              <a:t>FlexDirect</a:t>
            </a:r>
            <a:r>
              <a:rPr lang="en-US" dirty="0"/>
              <a:t>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4D68A-DC7E-4A49-94BA-DC9EC96CD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FlexDirect</a:t>
            </a:r>
            <a:r>
              <a:rPr lang="en-US" dirty="0"/>
              <a:t> software is installed on the clients (either on bare metal, VM or container), and also on the GPU server.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Whenever user runs AI frameworks that require GPU resources, </a:t>
            </a:r>
            <a:r>
              <a:rPr lang="en-US" dirty="0" err="1"/>
              <a:t>FlexDirect</a:t>
            </a:r>
            <a:r>
              <a:rPr lang="en-US" dirty="0"/>
              <a:t> will make the on-demand assignment to the resource pool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Upon completion of the AI framework execution, </a:t>
            </a:r>
            <a:r>
              <a:rPr lang="en-US" dirty="0" err="1"/>
              <a:t>FlexDirect</a:t>
            </a:r>
            <a:r>
              <a:rPr lang="en-US" dirty="0"/>
              <a:t> will release the GPU resources back to the resource pool</a:t>
            </a:r>
          </a:p>
        </p:txBody>
      </p:sp>
    </p:spTree>
    <p:extLst>
      <p:ext uri="{BB962C8B-B14F-4D97-AF65-F5344CB8AC3E}">
        <p14:creationId xmlns:p14="http://schemas.microsoft.com/office/powerpoint/2010/main" val="4039877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1291</TotalTime>
  <Words>703</Words>
  <Application>Microsoft Macintosh PowerPoint</Application>
  <PresentationFormat>Widescreen</PresentationFormat>
  <Paragraphs>154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Remote attach Virtual GPUs for Any AI Application</vt:lpstr>
      <vt:lpstr>Drawbacks on Traditional GPUs</vt:lpstr>
      <vt:lpstr>FlexDirect Provides</vt:lpstr>
      <vt:lpstr>PowerPoint Presentation</vt:lpstr>
      <vt:lpstr>PowerPoint Presentation</vt:lpstr>
      <vt:lpstr>PowerPoint Presentation</vt:lpstr>
      <vt:lpstr>FlexDirect Cluster</vt:lpstr>
      <vt:lpstr>PowerPoint Presentation</vt:lpstr>
      <vt:lpstr>How FlexDirect work</vt:lpstr>
      <vt:lpstr>PowerPoint Presentation</vt:lpstr>
      <vt:lpstr>FlexDirect Usage - Client</vt:lpstr>
      <vt:lpstr>FlexDirect Usage - Server</vt:lpstr>
      <vt:lpstr>Flexdirect vs Network Relationship Experiments </vt:lpstr>
      <vt:lpstr>Test Case</vt:lpstr>
      <vt:lpstr>Test Case</vt:lpstr>
      <vt:lpstr>Result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Remote attach Virtual GPUs for Any AI Application</dc:title>
  <dc:creator>Brady Peng</dc:creator>
  <cp:lastModifiedBy>Brady Peng</cp:lastModifiedBy>
  <cp:revision>6</cp:revision>
  <dcterms:created xsi:type="dcterms:W3CDTF">2019-09-03T06:47:15Z</dcterms:created>
  <dcterms:modified xsi:type="dcterms:W3CDTF">2019-09-04T04:18:50Z</dcterms:modified>
</cp:coreProperties>
</file>